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1" r:id="rId6"/>
    <p:sldId id="270" r:id="rId7"/>
    <p:sldId id="273" r:id="rId8"/>
    <p:sldId id="272" r:id="rId9"/>
  </p:sldIdLst>
  <p:sldSz cx="12192000" cy="6858000"/>
  <p:notesSz cx="6858000" cy="9144000"/>
  <p:defaultTextStyle>
    <a:defPPr>
      <a:defRPr lang="sr-Latn-R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3EB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1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1835-D75C-4F0D-B5A3-A5968F842731}" type="datetimeFigureOut">
              <a:rPr lang="sr-Latn-RS"/>
              <a:pPr>
                <a:defRPr/>
              </a:pPr>
              <a:t>6.5.2026.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EA173-B57B-48BF-A372-41C657C835F0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9858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DA24A-2687-4DC6-92B8-90C27FBFB683}" type="datetimeFigureOut">
              <a:rPr lang="sr-Latn-RS"/>
              <a:pPr>
                <a:defRPr/>
              </a:pPr>
              <a:t>6.5.2026.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61BF9-6313-4574-B15E-3DAE4FB7815A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5710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14B7C-E351-42E1-884F-FAECE1DA9A46}" type="datetimeFigureOut">
              <a:rPr lang="sr-Latn-RS"/>
              <a:pPr>
                <a:defRPr/>
              </a:pPr>
              <a:t>6.5.2026.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E6121-476D-433F-A858-773FE2706A9F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6667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9E4A6-60E5-45DF-988E-97AF390E1FA8}" type="datetimeFigureOut">
              <a:rPr lang="sr-Latn-RS"/>
              <a:pPr>
                <a:defRPr/>
              </a:pPr>
              <a:t>6.5.2026.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855B4-03CA-4F3C-A909-8B48225BE8BD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5532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04167-2F61-42C7-9C53-0BC5C441FC89}" type="datetimeFigureOut">
              <a:rPr lang="sr-Latn-RS"/>
              <a:pPr>
                <a:defRPr/>
              </a:pPr>
              <a:t>6.5.2026.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9CD38-094F-4EC9-8D52-7C0D82AF6500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7245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599C0-878B-4D25-B00E-0A458CA44ECB}" type="datetimeFigureOut">
              <a:rPr lang="sr-Latn-RS"/>
              <a:pPr>
                <a:defRPr/>
              </a:pPr>
              <a:t>6.5.2026.</a:t>
            </a:fld>
            <a:endParaRPr 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EF536-1953-4AFC-9B2C-4BD0DBF2609F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2719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DBFB9-37E9-41D9-951E-BE59E9A92BB1}" type="datetimeFigureOut">
              <a:rPr lang="sr-Latn-RS"/>
              <a:pPr>
                <a:defRPr/>
              </a:pPr>
              <a:t>6.5.2026.</a:t>
            </a:fld>
            <a:endParaRPr lang="sr-Latn-R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85627-1D7F-4271-A11C-FE1F94D38AEA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5069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FEA7A-5A03-4FC4-B9D8-BDF4C41BEFD9}" type="datetimeFigureOut">
              <a:rPr lang="sr-Latn-RS"/>
              <a:pPr>
                <a:defRPr/>
              </a:pPr>
              <a:t>6.5.2026.</a:t>
            </a:fld>
            <a:endParaRPr lang="sr-Latn-R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A539B-3FB4-4AE2-B184-C21147389C49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2788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FD726-900B-4401-90F9-B2DAA1902533}" type="datetimeFigureOut">
              <a:rPr lang="sr-Latn-RS"/>
              <a:pPr>
                <a:defRPr/>
              </a:pPr>
              <a:t>6.5.2026.</a:t>
            </a:fld>
            <a:endParaRPr lang="sr-Latn-R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A5A1E-D50F-4492-BE85-7CCEBE1B0357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4381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27DE9-93B7-4848-ACF1-508079D65801}" type="datetimeFigureOut">
              <a:rPr lang="sr-Latn-RS"/>
              <a:pPr>
                <a:defRPr/>
              </a:pPr>
              <a:t>6.5.2026.</a:t>
            </a:fld>
            <a:endParaRPr 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36A8A-6DA0-4E28-9EDC-455DF2D99DA8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69149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R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B22B9-B48F-4524-B776-7ABA3ADD80E4}" type="datetimeFigureOut">
              <a:rPr lang="sr-Latn-RS"/>
              <a:pPr>
                <a:defRPr/>
              </a:pPr>
              <a:t>6.5.2026.</a:t>
            </a:fld>
            <a:endParaRPr 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0256-943A-42B4-AD66-F65500743C99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2038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r-Latn-R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7B27C7-C07A-4F25-8FB1-D77DAF2BA8F0}" type="datetimeFigureOut">
              <a:rPr lang="sr-Latn-RS"/>
              <a:pPr>
                <a:defRPr/>
              </a:pPr>
              <a:t>6.5.2026.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6D17BE-8105-4531-934A-CF44E7DE704B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 txBox="1">
            <a:spLocks/>
          </p:cNvSpPr>
          <p:nvPr/>
        </p:nvSpPr>
        <p:spPr bwMode="auto">
          <a:xfrm>
            <a:off x="2461985" y="2360386"/>
            <a:ext cx="8229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r-Latn-RS" sz="3000" b="1" dirty="0"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US" altLang="sr-Latn-RS" sz="30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altLang="sr-Latn-RS" sz="3000" b="1" dirty="0" err="1">
                <a:latin typeface="Century Gothic" panose="020B0502020202020204" pitchFamily="34" charset="0"/>
              </a:rPr>
              <a:t>NAZIV</a:t>
            </a:r>
            <a:r>
              <a:rPr lang="en-US" altLang="sr-Latn-RS" sz="3000" b="1" dirty="0">
                <a:latin typeface="Century Gothic" panose="020B0502020202020204" pitchFamily="34" charset="0"/>
              </a:rPr>
              <a:t> </a:t>
            </a:r>
            <a:r>
              <a:rPr lang="en-US" altLang="sr-Latn-RS" sz="3000" b="1" dirty="0" err="1">
                <a:latin typeface="Century Gothic" panose="020B0502020202020204" pitchFamily="34" charset="0"/>
              </a:rPr>
              <a:t>RADA</a:t>
            </a:r>
            <a:r>
              <a:rPr lang="en-US" altLang="sr-Latn-RS" sz="3000" b="1" dirty="0">
                <a:latin typeface="Century Gothic" panose="020B0502020202020204" pitchFamily="34" charset="0"/>
              </a:rPr>
              <a:t> </a:t>
            </a:r>
            <a:r>
              <a:rPr lang="sr-Latn-RS" altLang="sr-Latn-RS" sz="3000" b="1" dirty="0" smtClean="0">
                <a:latin typeface="Century Gothic" panose="020B0502020202020204" pitchFamily="34" charset="0"/>
              </a:rPr>
              <a:t>NA </a:t>
            </a:r>
            <a:r>
              <a:rPr lang="en-US" altLang="sr-Latn-RS" sz="3000" b="1" dirty="0" err="1" smtClean="0">
                <a:latin typeface="Century Gothic" panose="020B0502020202020204" pitchFamily="34" charset="0"/>
              </a:rPr>
              <a:t>SRPSK</a:t>
            </a:r>
            <a:r>
              <a:rPr lang="sr-Latn-RS" altLang="sr-Latn-RS" sz="3000" b="1" dirty="0" smtClean="0">
                <a:latin typeface="Century Gothic" panose="020B0502020202020204" pitchFamily="34" charset="0"/>
              </a:rPr>
              <a:t>OM JEZIKU</a:t>
            </a:r>
            <a:r>
              <a:rPr lang="en-US" altLang="sr-Latn-RS" sz="3000" b="1" dirty="0">
                <a:latin typeface="Century Gothic" panose="020B0502020202020204" pitchFamily="34" charset="0"/>
              </a:rPr>
              <a:t/>
            </a:r>
            <a:br>
              <a:rPr lang="en-US" altLang="sr-Latn-RS" sz="3000" b="1" dirty="0">
                <a:latin typeface="Century Gothic" panose="020B0502020202020204" pitchFamily="34" charset="0"/>
              </a:rPr>
            </a:br>
            <a:r>
              <a:rPr lang="en-US" altLang="sr-Latn-RS" sz="3000" b="1" dirty="0">
                <a:latin typeface="Century Gothic" panose="020B0502020202020204" pitchFamily="34" charset="0"/>
              </a:rPr>
              <a:t/>
            </a:r>
            <a:br>
              <a:rPr lang="en-US" altLang="sr-Latn-RS" sz="3000" b="1" dirty="0">
                <a:latin typeface="Century Gothic" panose="020B0502020202020204" pitchFamily="34" charset="0"/>
              </a:rPr>
            </a:br>
            <a:r>
              <a:rPr lang="en-US" altLang="sr-Latn-RS" sz="3000" b="1" dirty="0">
                <a:latin typeface="Century Gothic" panose="020B0502020202020204" pitchFamily="34" charset="0"/>
              </a:rPr>
              <a:t>PAPER </a:t>
            </a:r>
            <a:r>
              <a:rPr lang="en-US" altLang="sr-Latn-RS" sz="3000" b="1" dirty="0" smtClean="0">
                <a:latin typeface="Century Gothic" panose="020B0502020202020204" pitchFamily="34" charset="0"/>
              </a:rPr>
              <a:t>TITLE</a:t>
            </a:r>
            <a:r>
              <a:rPr lang="sr-Latn-RS" altLang="sr-Latn-RS" sz="3000" b="1" dirty="0" smtClean="0">
                <a:latin typeface="Century Gothic" panose="020B0502020202020204" pitchFamily="34" charset="0"/>
              </a:rPr>
              <a:t> IN ENGLISH LANGUAGE</a:t>
            </a:r>
            <a:r>
              <a:rPr lang="en-US" altLang="sr-Latn-RS" sz="3000" b="1" dirty="0"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US" altLang="sr-Latn-RS" sz="30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endParaRPr lang="en-US" altLang="sr-Latn-RS" sz="3000" b="1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51" name="Subtitle 2"/>
          <p:cNvSpPr txBox="1">
            <a:spLocks/>
          </p:cNvSpPr>
          <p:nvPr/>
        </p:nvSpPr>
        <p:spPr bwMode="auto">
          <a:xfrm>
            <a:off x="4368800" y="4559300"/>
            <a:ext cx="65532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sr-Latn-RS" sz="2200" b="1" i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Author </a:t>
            </a:r>
            <a:r>
              <a:rPr lang="en-US" altLang="sr-Latn-RS" sz="2200" b="1" i="1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name</a:t>
            </a:r>
            <a:r>
              <a:rPr lang="sr-Latn-RS" altLang="sr-Latn-RS" sz="2200" b="1" i="1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/</a:t>
            </a:r>
            <a:r>
              <a:rPr lang="en-US" altLang="sr-Latn-RS" sz="2200" b="1" i="1" dirty="0" err="1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Ime</a:t>
            </a:r>
            <a:r>
              <a:rPr lang="en-US" altLang="sr-Latn-RS" sz="2200" b="1" i="1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20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autora</a:t>
            </a:r>
            <a:endParaRPr lang="en-US" altLang="sr-Latn-RS" sz="2200" b="1" i="1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sr-Latn-RS" sz="2200" i="1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Coauthor </a:t>
            </a:r>
            <a:r>
              <a:rPr lang="en-US" altLang="sr-Latn-RS" sz="2200" i="1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names</a:t>
            </a:r>
            <a:r>
              <a:rPr lang="sr-Latn-RS" altLang="sr-Latn-RS" sz="2200" i="1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/</a:t>
            </a:r>
            <a:r>
              <a:rPr lang="en-US" altLang="sr-Latn-RS" sz="2200" i="1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Imena</a:t>
            </a:r>
            <a:r>
              <a:rPr lang="en-US" altLang="sr-Latn-RS" sz="2200" i="1" dirty="0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200" i="1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koatura</a:t>
            </a:r>
            <a:endParaRPr lang="en-US" altLang="sr-Latn-RS" sz="2200" i="1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1224947"/>
            <a:ext cx="1526874" cy="54346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17320" y="4559300"/>
            <a:ext cx="664234" cy="51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150635"/>
            <a:ext cx="11593901" cy="681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-17252" y="1098432"/>
            <a:ext cx="12226660" cy="5733690"/>
            <a:chOff x="-17252" y="1098432"/>
            <a:chExt cx="12226660" cy="5733690"/>
          </a:xfrm>
        </p:grpSpPr>
        <p:sp>
          <p:nvSpPr>
            <p:cNvPr id="2" name="TextBox 1"/>
            <p:cNvSpPr txBox="1"/>
            <p:nvPr/>
          </p:nvSpPr>
          <p:spPr>
            <a:xfrm>
              <a:off x="-17252" y="1098432"/>
              <a:ext cx="15924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4800" b="1" dirty="0" smtClean="0">
                  <a:solidFill>
                    <a:srgbClr val="00B050"/>
                  </a:solidFill>
                  <a:latin typeface="Century Gothic" panose="020B0502020202020204" pitchFamily="34" charset="0"/>
                </a:rPr>
                <a:t>2026</a:t>
              </a:r>
              <a:endParaRPr lang="en-US" sz="4800" b="1" dirty="0">
                <a:solidFill>
                  <a:srgbClr val="00B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68800" y="6462790"/>
              <a:ext cx="7840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CC00"/>
                  </a:solidFill>
                  <a:latin typeface="Century Gothic" panose="020B0502020202020204" pitchFamily="34" charset="0"/>
                </a:rPr>
                <a:t>XVII International Symposium, Novi Sad, 14th and 15th October 2026.</a:t>
              </a:r>
            </a:p>
          </p:txBody>
        </p:sp>
        <p:pic>
          <p:nvPicPr>
            <p:cNvPr id="1026" name="Picture 5" descr="Description: \\Server\skupovi\2012\Road Safety\prvo obavestenje i program\logo ftnn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2" t="8911" r="8722" b="8911"/>
            <a:stretch>
              <a:fillRect/>
            </a:stretch>
          </p:blipFill>
          <p:spPr bwMode="auto">
            <a:xfrm>
              <a:off x="91027" y="6310403"/>
              <a:ext cx="3619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4" descr="Description: Saobracajni fakultet log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977" y="6310403"/>
              <a:ext cx="385763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3" descr="https://upload.wikimedia.org/wikipedia/sr/thumb/c/c4/%D0%9A%D0%9F%D0%A3_%D0%91%D0%B5%D0%BE%D0%B3%D1%80%D0%B0%D0%B4_%28%D0%BB%D0%BE%D0%B3%D0%BE%29.png/250px-%D0%9A%D0%9F%D0%A3_%D0%91%D0%B5%D0%BE%D0%B3%D1%80%D0%B0%D0%B4_%28%D0%BB%D0%BE%D0%B3%D0%BE%29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173" y="6322769"/>
              <a:ext cx="291320" cy="349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 descr="Logo_AB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90" y="6346169"/>
              <a:ext cx="326184" cy="32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1" descr="Description: C:\Users\Marija BBN\Desktop\logo ubss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6703" y="6325988"/>
              <a:ext cx="305616" cy="3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3658" y="6247377"/>
              <a:ext cx="210968" cy="413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1155" y="6251318"/>
              <a:ext cx="624398" cy="409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224947"/>
            <a:ext cx="1526874" cy="54346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17320" y="4559300"/>
            <a:ext cx="664234" cy="51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150635"/>
            <a:ext cx="11593901" cy="681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-17252" y="1098432"/>
            <a:ext cx="12226660" cy="5733690"/>
            <a:chOff x="-17252" y="1098432"/>
            <a:chExt cx="12226660" cy="5733690"/>
          </a:xfrm>
        </p:grpSpPr>
        <p:sp>
          <p:nvSpPr>
            <p:cNvPr id="2" name="TextBox 1"/>
            <p:cNvSpPr txBox="1"/>
            <p:nvPr/>
          </p:nvSpPr>
          <p:spPr>
            <a:xfrm>
              <a:off x="-17252" y="1098432"/>
              <a:ext cx="15924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4800" b="1" dirty="0" smtClean="0">
                  <a:solidFill>
                    <a:srgbClr val="00B050"/>
                  </a:solidFill>
                  <a:latin typeface="Century Gothic" panose="020B0502020202020204" pitchFamily="34" charset="0"/>
                </a:rPr>
                <a:t>2026</a:t>
              </a:r>
              <a:endParaRPr lang="en-US" sz="4800" b="1" dirty="0">
                <a:solidFill>
                  <a:srgbClr val="00B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68800" y="6462790"/>
              <a:ext cx="7840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CC00"/>
                  </a:solidFill>
                  <a:latin typeface="Century Gothic" panose="020B0502020202020204" pitchFamily="34" charset="0"/>
                </a:rPr>
                <a:t>XVII International Symposium, Novi Sad, 14th and 15th October 2026.</a:t>
              </a:r>
            </a:p>
          </p:txBody>
        </p:sp>
        <p:pic>
          <p:nvPicPr>
            <p:cNvPr id="1026" name="Picture 5" descr="Description: \\Server\skupovi\2012\Road Safety\prvo obavestenje i program\logo ftnn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2" t="8911" r="8722" b="8911"/>
            <a:stretch>
              <a:fillRect/>
            </a:stretch>
          </p:blipFill>
          <p:spPr bwMode="auto">
            <a:xfrm>
              <a:off x="91027" y="6310403"/>
              <a:ext cx="3619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4" descr="Description: Saobracajni fakultet log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977" y="6310403"/>
              <a:ext cx="385763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3" descr="https://upload.wikimedia.org/wikipedia/sr/thumb/c/c4/%D0%9A%D0%9F%D0%A3_%D0%91%D0%B5%D0%BE%D0%B3%D1%80%D0%B0%D0%B4_%28%D0%BB%D0%BE%D0%B3%D0%BE%29.png/250px-%D0%9A%D0%9F%D0%A3_%D0%91%D0%B5%D0%BE%D0%B3%D1%80%D0%B0%D0%B4_%28%D0%BB%D0%BE%D0%B3%D0%BE%29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173" y="6322769"/>
              <a:ext cx="291320" cy="349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 descr="Logo_AB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90" y="6346169"/>
              <a:ext cx="326184" cy="32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1" descr="Description: C:\Users\Marija BBN\Desktop\logo ubss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6703" y="6325988"/>
              <a:ext cx="305616" cy="3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3658" y="6247377"/>
              <a:ext cx="210968" cy="413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1155" y="6251318"/>
              <a:ext cx="624398" cy="409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itle 3"/>
          <p:cNvSpPr txBox="1">
            <a:spLocks/>
          </p:cNvSpPr>
          <p:nvPr/>
        </p:nvSpPr>
        <p:spPr bwMode="auto">
          <a:xfrm>
            <a:off x="1828800" y="484414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3600" b="1" dirty="0">
                <a:latin typeface="Century Gothic" panose="020B0502020202020204" pitchFamily="34" charset="0"/>
              </a:rPr>
              <a:t>Sadržaj </a:t>
            </a:r>
            <a:r>
              <a:rPr lang="sr-Latn-RS" altLang="sr-Latn-RS" sz="3600" b="1" dirty="0" smtClean="0">
                <a:latin typeface="Century Gothic" panose="020B0502020202020204" pitchFamily="34" charset="0"/>
              </a:rPr>
              <a:t>rada</a:t>
            </a:r>
            <a:endParaRPr lang="en-US" altLang="sr-Latn-RS" sz="3600" b="1" dirty="0">
              <a:latin typeface="Century Gothic" panose="020B0502020202020204" pitchFamily="34" charset="0"/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1828800" y="1549400"/>
            <a:ext cx="8229600" cy="3302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sr-Latn-RS" altLang="sr-Latn-RS" sz="3200" dirty="0" smtClean="0">
                <a:latin typeface="Century Gothic" panose="020B0502020202020204" pitchFamily="34" charset="0"/>
              </a:rPr>
              <a:t>Uvod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sr-Latn-RS" altLang="sr-Latn-RS" sz="3200" dirty="0" smtClean="0">
                <a:latin typeface="Century Gothic" panose="020B0502020202020204" pitchFamily="34" charset="0"/>
              </a:rPr>
              <a:t>       </a:t>
            </a:r>
          </a:p>
          <a:p>
            <a:pPr marL="457200" indent="-4572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sr-Latn-RS" altLang="sr-Latn-RS" sz="3200" dirty="0" smtClean="0">
                <a:latin typeface="Century Gothic" panose="020B0502020202020204" pitchFamily="34" charset="0"/>
              </a:rPr>
              <a:t>...</a:t>
            </a:r>
          </a:p>
          <a:p>
            <a:pPr marL="457200" indent="-4572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sr-Latn-RS" altLang="sr-Latn-RS" sz="3200" dirty="0" smtClean="0">
              <a:latin typeface="Century Gothic" panose="020B0502020202020204" pitchFamily="34" charset="0"/>
            </a:endParaRPr>
          </a:p>
          <a:p>
            <a:pPr marL="457200" indent="-4572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sr-Latn-RS" altLang="sr-Latn-RS" sz="3200" dirty="0" smtClean="0">
                <a:latin typeface="Century Gothic" panose="020B0502020202020204" pitchFamily="34" charset="0"/>
              </a:rPr>
              <a:t>...</a:t>
            </a:r>
          </a:p>
          <a:p>
            <a:pPr marL="457200" indent="-4572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altLang="sr-Latn-RS" sz="32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224947"/>
            <a:ext cx="1526874" cy="54346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17320" y="4559300"/>
            <a:ext cx="664234" cy="51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150635"/>
            <a:ext cx="11593901" cy="681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-17252" y="1098432"/>
            <a:ext cx="12226660" cy="5733690"/>
            <a:chOff x="-17252" y="1098432"/>
            <a:chExt cx="12226660" cy="5733690"/>
          </a:xfrm>
        </p:grpSpPr>
        <p:sp>
          <p:nvSpPr>
            <p:cNvPr id="2" name="TextBox 1"/>
            <p:cNvSpPr txBox="1"/>
            <p:nvPr/>
          </p:nvSpPr>
          <p:spPr>
            <a:xfrm>
              <a:off x="-17252" y="1098432"/>
              <a:ext cx="15924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4800" b="1" dirty="0" smtClean="0">
                  <a:solidFill>
                    <a:srgbClr val="00B050"/>
                  </a:solidFill>
                  <a:latin typeface="Century Gothic" panose="020B0502020202020204" pitchFamily="34" charset="0"/>
                </a:rPr>
                <a:t>2026</a:t>
              </a:r>
              <a:endParaRPr lang="en-US" sz="4800" b="1" dirty="0">
                <a:solidFill>
                  <a:srgbClr val="00B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68800" y="6462790"/>
              <a:ext cx="7840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CC00"/>
                  </a:solidFill>
                  <a:latin typeface="Century Gothic" panose="020B0502020202020204" pitchFamily="34" charset="0"/>
                </a:rPr>
                <a:t>XVII International Symposium, Novi Sad, 14th and 15th October 2026.</a:t>
              </a:r>
            </a:p>
          </p:txBody>
        </p:sp>
        <p:pic>
          <p:nvPicPr>
            <p:cNvPr id="1026" name="Picture 5" descr="Description: \\Server\skupovi\2012\Road Safety\prvo obavestenje i program\logo ftnn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2" t="8911" r="8722" b="8911"/>
            <a:stretch>
              <a:fillRect/>
            </a:stretch>
          </p:blipFill>
          <p:spPr bwMode="auto">
            <a:xfrm>
              <a:off x="91027" y="6310403"/>
              <a:ext cx="3619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4" descr="Description: Saobracajni fakultet log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977" y="6310403"/>
              <a:ext cx="385763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3" descr="https://upload.wikimedia.org/wikipedia/sr/thumb/c/c4/%D0%9A%D0%9F%D0%A3_%D0%91%D0%B5%D0%BE%D0%B3%D1%80%D0%B0%D0%B4_%28%D0%BB%D0%BE%D0%B3%D0%BE%29.png/250px-%D0%9A%D0%9F%D0%A3_%D0%91%D0%B5%D0%BE%D0%B3%D1%80%D0%B0%D0%B4_%28%D0%BB%D0%BE%D0%B3%D0%BE%29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173" y="6322769"/>
              <a:ext cx="291320" cy="349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 descr="Logo_AB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90" y="6346169"/>
              <a:ext cx="326184" cy="32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1" descr="Description: C:\Users\Marija BBN\Desktop\logo ubss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6703" y="6325988"/>
              <a:ext cx="305616" cy="3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3658" y="6247377"/>
              <a:ext cx="210968" cy="413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1155" y="6251318"/>
              <a:ext cx="624398" cy="409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itle 3"/>
          <p:cNvSpPr txBox="1">
            <a:spLocks/>
          </p:cNvSpPr>
          <p:nvPr/>
        </p:nvSpPr>
        <p:spPr bwMode="auto">
          <a:xfrm>
            <a:off x="1828800" y="484414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3600" b="1" dirty="0" smtClean="0">
                <a:latin typeface="Century Gothic" panose="020B0502020202020204" pitchFamily="34" charset="0"/>
              </a:rPr>
              <a:t>Introduction/Uvod</a:t>
            </a:r>
            <a:endParaRPr lang="en-US" altLang="sr-Latn-RS" sz="3600" b="1" dirty="0">
              <a:latin typeface="Century Gothic" panose="020B0502020202020204" pitchFamily="34" charset="0"/>
            </a:endParaRP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1828800" y="1549400"/>
            <a:ext cx="8229600" cy="3302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sr-Latn-RS" altLang="sr-Latn-RS" sz="3200" dirty="0" smtClean="0">
                <a:latin typeface="Century Gothic" panose="020B0502020202020204" pitchFamily="34" charset="0"/>
              </a:rPr>
              <a:t>...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sr-Latn-RS" altLang="sr-Latn-RS" sz="3200" dirty="0" smtClean="0">
                <a:latin typeface="Century Gothic" panose="020B0502020202020204" pitchFamily="34" charset="0"/>
              </a:rPr>
              <a:t>       </a:t>
            </a:r>
          </a:p>
          <a:p>
            <a:pPr marL="457200" indent="-4572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sr-Latn-RS" altLang="sr-Latn-RS" sz="3200" dirty="0" smtClean="0">
                <a:latin typeface="Century Gothic" panose="020B0502020202020204" pitchFamily="34" charset="0"/>
              </a:rPr>
              <a:t>...</a:t>
            </a:r>
          </a:p>
          <a:p>
            <a:pPr marL="457200" indent="-4572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sr-Latn-RS" altLang="sr-Latn-RS" sz="3200" dirty="0" smtClean="0">
              <a:latin typeface="Century Gothic" panose="020B0502020202020204" pitchFamily="34" charset="0"/>
            </a:endParaRPr>
          </a:p>
          <a:p>
            <a:pPr marL="457200" indent="-4572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sr-Latn-RS" altLang="sr-Latn-RS" sz="3200" dirty="0" smtClean="0">
                <a:latin typeface="Century Gothic" panose="020B0502020202020204" pitchFamily="34" charset="0"/>
              </a:rPr>
              <a:t>...</a:t>
            </a:r>
          </a:p>
          <a:p>
            <a:pPr marL="457200" indent="-4572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altLang="sr-Latn-RS" sz="32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22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224947"/>
            <a:ext cx="1526874" cy="54346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17320" y="4559300"/>
            <a:ext cx="664234" cy="51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150635"/>
            <a:ext cx="11593901" cy="681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-17252" y="1098432"/>
            <a:ext cx="12226660" cy="5733690"/>
            <a:chOff x="-17252" y="1098432"/>
            <a:chExt cx="12226660" cy="5733690"/>
          </a:xfrm>
        </p:grpSpPr>
        <p:sp>
          <p:nvSpPr>
            <p:cNvPr id="2" name="TextBox 1"/>
            <p:cNvSpPr txBox="1"/>
            <p:nvPr/>
          </p:nvSpPr>
          <p:spPr>
            <a:xfrm>
              <a:off x="-17252" y="1098432"/>
              <a:ext cx="15924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4800" b="1" dirty="0" smtClean="0">
                  <a:solidFill>
                    <a:srgbClr val="00B050"/>
                  </a:solidFill>
                  <a:latin typeface="Century Gothic" panose="020B0502020202020204" pitchFamily="34" charset="0"/>
                </a:rPr>
                <a:t>2026</a:t>
              </a:r>
              <a:endParaRPr lang="en-US" sz="4800" b="1" dirty="0">
                <a:solidFill>
                  <a:srgbClr val="00B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68800" y="6462790"/>
              <a:ext cx="7840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CC00"/>
                  </a:solidFill>
                  <a:latin typeface="Century Gothic" panose="020B0502020202020204" pitchFamily="34" charset="0"/>
                </a:rPr>
                <a:t>XVII International Symposium, Novi Sad, 14th and 15th October 2026.</a:t>
              </a:r>
            </a:p>
          </p:txBody>
        </p:sp>
        <p:pic>
          <p:nvPicPr>
            <p:cNvPr id="1026" name="Picture 5" descr="Description: \\Server\skupovi\2012\Road Safety\prvo obavestenje i program\logo ftnn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2" t="8911" r="8722" b="8911"/>
            <a:stretch>
              <a:fillRect/>
            </a:stretch>
          </p:blipFill>
          <p:spPr bwMode="auto">
            <a:xfrm>
              <a:off x="91027" y="6310403"/>
              <a:ext cx="3619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4" descr="Description: Saobracajni fakultet log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977" y="6310403"/>
              <a:ext cx="385763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3" descr="https://upload.wikimedia.org/wikipedia/sr/thumb/c/c4/%D0%9A%D0%9F%D0%A3_%D0%91%D0%B5%D0%BE%D0%B3%D1%80%D0%B0%D0%B4_%28%D0%BB%D0%BE%D0%B3%D0%BE%29.png/250px-%D0%9A%D0%9F%D0%A3_%D0%91%D0%B5%D0%BE%D0%B3%D1%80%D0%B0%D0%B4_%28%D0%BB%D0%BE%D0%B3%D0%BE%29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173" y="6322769"/>
              <a:ext cx="291320" cy="349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 descr="Logo_AB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90" y="6346169"/>
              <a:ext cx="326184" cy="32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1" descr="Description: C:\Users\Marija BBN\Desktop\logo ubss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6703" y="6325988"/>
              <a:ext cx="305616" cy="3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3658" y="6247377"/>
              <a:ext cx="210968" cy="413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1155" y="6251318"/>
              <a:ext cx="624398" cy="409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itle 3"/>
          <p:cNvSpPr txBox="1">
            <a:spLocks/>
          </p:cNvSpPr>
          <p:nvPr/>
        </p:nvSpPr>
        <p:spPr bwMode="auto">
          <a:xfrm>
            <a:off x="1828800" y="484414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3600" b="1" dirty="0" smtClean="0">
                <a:latin typeface="Century Gothic" panose="020B0502020202020204" pitchFamily="34" charset="0"/>
              </a:rPr>
              <a:t>Methodology/Metodologija</a:t>
            </a:r>
            <a:endParaRPr lang="en-US" altLang="sr-Latn-RS" sz="3600" b="1" dirty="0">
              <a:latin typeface="Century Gothic" panose="020B0502020202020204" pitchFamily="34" charset="0"/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1828800" y="1549400"/>
            <a:ext cx="8229600" cy="3302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sr-Latn-RS" altLang="sr-Latn-RS" sz="3200" dirty="0" smtClean="0">
                <a:latin typeface="Century Gothic" panose="020B0502020202020204" pitchFamily="34" charset="0"/>
              </a:rPr>
              <a:t>...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sr-Latn-RS" altLang="sr-Latn-RS" sz="3200" dirty="0" smtClean="0">
                <a:latin typeface="Century Gothic" panose="020B0502020202020204" pitchFamily="34" charset="0"/>
              </a:rPr>
              <a:t>       </a:t>
            </a:r>
          </a:p>
          <a:p>
            <a:pPr marL="457200" indent="-4572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sr-Latn-RS" altLang="sr-Latn-RS" sz="3200" dirty="0" smtClean="0">
                <a:latin typeface="Century Gothic" panose="020B0502020202020204" pitchFamily="34" charset="0"/>
              </a:rPr>
              <a:t>...</a:t>
            </a:r>
          </a:p>
          <a:p>
            <a:pPr marL="457200" indent="-4572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sr-Latn-RS" altLang="sr-Latn-RS" sz="3200" dirty="0" smtClean="0">
              <a:latin typeface="Century Gothic" panose="020B0502020202020204" pitchFamily="34" charset="0"/>
            </a:endParaRPr>
          </a:p>
          <a:p>
            <a:pPr marL="457200" indent="-4572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sr-Latn-RS" altLang="sr-Latn-RS" sz="3200" dirty="0" smtClean="0">
                <a:latin typeface="Century Gothic" panose="020B0502020202020204" pitchFamily="34" charset="0"/>
              </a:rPr>
              <a:t>...</a:t>
            </a:r>
          </a:p>
          <a:p>
            <a:pPr marL="457200" indent="-4572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altLang="sr-Latn-RS" sz="32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5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224947"/>
            <a:ext cx="1526874" cy="54346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17320" y="4559300"/>
            <a:ext cx="664234" cy="51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150635"/>
            <a:ext cx="11593901" cy="681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-17252" y="1098432"/>
            <a:ext cx="12226660" cy="5733690"/>
            <a:chOff x="-17252" y="1098432"/>
            <a:chExt cx="12226660" cy="5733690"/>
          </a:xfrm>
        </p:grpSpPr>
        <p:sp>
          <p:nvSpPr>
            <p:cNvPr id="2" name="TextBox 1"/>
            <p:cNvSpPr txBox="1"/>
            <p:nvPr/>
          </p:nvSpPr>
          <p:spPr>
            <a:xfrm>
              <a:off x="-17252" y="1098432"/>
              <a:ext cx="15924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4800" b="1" dirty="0" smtClean="0">
                  <a:solidFill>
                    <a:srgbClr val="00B050"/>
                  </a:solidFill>
                  <a:latin typeface="Century Gothic" panose="020B0502020202020204" pitchFamily="34" charset="0"/>
                </a:rPr>
                <a:t>2026</a:t>
              </a:r>
              <a:endParaRPr lang="en-US" sz="4800" b="1" dirty="0">
                <a:solidFill>
                  <a:srgbClr val="00B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68800" y="6462790"/>
              <a:ext cx="7840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CC00"/>
                  </a:solidFill>
                  <a:latin typeface="Century Gothic" panose="020B0502020202020204" pitchFamily="34" charset="0"/>
                </a:rPr>
                <a:t>XVII International Symposium, Novi Sad, 14th and 15th October 2026.</a:t>
              </a:r>
            </a:p>
          </p:txBody>
        </p:sp>
        <p:pic>
          <p:nvPicPr>
            <p:cNvPr id="1026" name="Picture 5" descr="Description: \\Server\skupovi\2012\Road Safety\prvo obavestenje i program\logo ftnn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2" t="8911" r="8722" b="8911"/>
            <a:stretch>
              <a:fillRect/>
            </a:stretch>
          </p:blipFill>
          <p:spPr bwMode="auto">
            <a:xfrm>
              <a:off x="91027" y="6310403"/>
              <a:ext cx="3619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4" descr="Description: Saobracajni fakultet log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977" y="6310403"/>
              <a:ext cx="385763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3" descr="https://upload.wikimedia.org/wikipedia/sr/thumb/c/c4/%D0%9A%D0%9F%D0%A3_%D0%91%D0%B5%D0%BE%D0%B3%D1%80%D0%B0%D0%B4_%28%D0%BB%D0%BE%D0%B3%D0%BE%29.png/250px-%D0%9A%D0%9F%D0%A3_%D0%91%D0%B5%D0%BE%D0%B3%D1%80%D0%B0%D0%B4_%28%D0%BB%D0%BE%D0%B3%D0%BE%29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173" y="6322769"/>
              <a:ext cx="291320" cy="349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 descr="Logo_AB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90" y="6346169"/>
              <a:ext cx="326184" cy="32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1" descr="Description: C:\Users\Marija BBN\Desktop\logo ubss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6703" y="6325988"/>
              <a:ext cx="305616" cy="3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3658" y="6247377"/>
              <a:ext cx="210968" cy="413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1155" y="6251318"/>
              <a:ext cx="624398" cy="409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itle 3"/>
          <p:cNvSpPr txBox="1">
            <a:spLocks/>
          </p:cNvSpPr>
          <p:nvPr/>
        </p:nvSpPr>
        <p:spPr bwMode="auto">
          <a:xfrm>
            <a:off x="1828800" y="484414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3600" b="1" dirty="0" smtClean="0">
                <a:latin typeface="Century Gothic" panose="020B0502020202020204" pitchFamily="34" charset="0"/>
              </a:rPr>
              <a:t>Results/Rezultati</a:t>
            </a:r>
            <a:endParaRPr lang="en-US" altLang="sr-Latn-RS" sz="3600" b="1" dirty="0">
              <a:latin typeface="Century Gothic" panose="020B0502020202020204" pitchFamily="34" charset="0"/>
            </a:endParaRP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1828800" y="1549400"/>
            <a:ext cx="8229600" cy="3302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sr-Latn-RS" altLang="sr-Latn-RS" sz="3200" dirty="0" smtClean="0">
                <a:latin typeface="Century Gothic" panose="020B0502020202020204" pitchFamily="34" charset="0"/>
              </a:rPr>
              <a:t>...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sr-Latn-RS" altLang="sr-Latn-RS" sz="3200" dirty="0" smtClean="0">
                <a:latin typeface="Century Gothic" panose="020B0502020202020204" pitchFamily="34" charset="0"/>
              </a:rPr>
              <a:t>       </a:t>
            </a:r>
          </a:p>
          <a:p>
            <a:pPr marL="457200" indent="-4572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sr-Latn-RS" altLang="sr-Latn-RS" sz="3200" dirty="0" smtClean="0">
                <a:latin typeface="Century Gothic" panose="020B0502020202020204" pitchFamily="34" charset="0"/>
              </a:rPr>
              <a:t>...</a:t>
            </a:r>
          </a:p>
          <a:p>
            <a:pPr marL="457200" indent="-4572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sr-Latn-RS" altLang="sr-Latn-RS" sz="3200" dirty="0" smtClean="0">
              <a:latin typeface="Century Gothic" panose="020B0502020202020204" pitchFamily="34" charset="0"/>
            </a:endParaRPr>
          </a:p>
          <a:p>
            <a:pPr marL="457200" indent="-4572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sr-Latn-RS" altLang="sr-Latn-RS" sz="3200" dirty="0" smtClean="0">
                <a:latin typeface="Century Gothic" panose="020B0502020202020204" pitchFamily="34" charset="0"/>
              </a:rPr>
              <a:t>...</a:t>
            </a:r>
          </a:p>
          <a:p>
            <a:pPr marL="457200" indent="-4572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altLang="sr-Latn-RS" sz="32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35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224947"/>
            <a:ext cx="1526874" cy="54346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17320" y="4559300"/>
            <a:ext cx="664234" cy="51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150635"/>
            <a:ext cx="11593901" cy="681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-17252" y="1098432"/>
            <a:ext cx="12226660" cy="5733690"/>
            <a:chOff x="-17252" y="1098432"/>
            <a:chExt cx="12226660" cy="5733690"/>
          </a:xfrm>
        </p:grpSpPr>
        <p:sp>
          <p:nvSpPr>
            <p:cNvPr id="2" name="TextBox 1"/>
            <p:cNvSpPr txBox="1"/>
            <p:nvPr/>
          </p:nvSpPr>
          <p:spPr>
            <a:xfrm>
              <a:off x="-17252" y="1098432"/>
              <a:ext cx="15924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4800" b="1" dirty="0" smtClean="0">
                  <a:solidFill>
                    <a:srgbClr val="00B050"/>
                  </a:solidFill>
                  <a:latin typeface="Century Gothic" panose="020B0502020202020204" pitchFamily="34" charset="0"/>
                </a:rPr>
                <a:t>2026</a:t>
              </a:r>
              <a:endParaRPr lang="en-US" sz="4800" b="1" dirty="0">
                <a:solidFill>
                  <a:srgbClr val="00B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68800" y="6462790"/>
              <a:ext cx="7840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CC00"/>
                  </a:solidFill>
                  <a:latin typeface="Century Gothic" panose="020B0502020202020204" pitchFamily="34" charset="0"/>
                </a:rPr>
                <a:t>XVII International Symposium, Novi Sad, 14th and 15th October 2026.</a:t>
              </a:r>
            </a:p>
          </p:txBody>
        </p:sp>
        <p:pic>
          <p:nvPicPr>
            <p:cNvPr id="1026" name="Picture 5" descr="Description: \\Server\skupovi\2012\Road Safety\prvo obavestenje i program\logo ftnn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2" t="8911" r="8722" b="8911"/>
            <a:stretch>
              <a:fillRect/>
            </a:stretch>
          </p:blipFill>
          <p:spPr bwMode="auto">
            <a:xfrm>
              <a:off x="91027" y="6310403"/>
              <a:ext cx="3619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4" descr="Description: Saobracajni fakultet log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977" y="6310403"/>
              <a:ext cx="385763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3" descr="https://upload.wikimedia.org/wikipedia/sr/thumb/c/c4/%D0%9A%D0%9F%D0%A3_%D0%91%D0%B5%D0%BE%D0%B3%D1%80%D0%B0%D0%B4_%28%D0%BB%D0%BE%D0%B3%D0%BE%29.png/250px-%D0%9A%D0%9F%D0%A3_%D0%91%D0%B5%D0%BE%D0%B3%D1%80%D0%B0%D0%B4_%28%D0%BB%D0%BE%D0%B3%D0%BE%29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173" y="6322769"/>
              <a:ext cx="291320" cy="349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 descr="Logo_AB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90" y="6346169"/>
              <a:ext cx="326184" cy="32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1" descr="Description: C:\Users\Marija BBN\Desktop\logo ubss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6703" y="6325988"/>
              <a:ext cx="305616" cy="3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3658" y="6247377"/>
              <a:ext cx="210968" cy="413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1155" y="6251318"/>
              <a:ext cx="624398" cy="409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itle 3"/>
          <p:cNvSpPr txBox="1">
            <a:spLocks/>
          </p:cNvSpPr>
          <p:nvPr/>
        </p:nvSpPr>
        <p:spPr bwMode="auto">
          <a:xfrm>
            <a:off x="1828800" y="484414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3600" b="1" dirty="0" smtClean="0">
                <a:latin typeface="Century Gothic" panose="020B0502020202020204" pitchFamily="34" charset="0"/>
              </a:rPr>
              <a:t>Discussion/Diskusija</a:t>
            </a:r>
            <a:endParaRPr lang="en-US" altLang="sr-Latn-RS" sz="3600" b="1" dirty="0">
              <a:latin typeface="Century Gothic" panose="020B0502020202020204" pitchFamily="34" charset="0"/>
            </a:endParaRP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1828800" y="1549400"/>
            <a:ext cx="8229600" cy="3302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sr-Latn-RS" altLang="sr-Latn-RS" sz="3200" b="1" dirty="0" smtClean="0">
                <a:latin typeface="Century Gothic" panose="020B0502020202020204" pitchFamily="34" charset="0"/>
              </a:rPr>
              <a:t>...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sr-Latn-RS" altLang="sr-Latn-RS" sz="3200" dirty="0" smtClean="0">
                <a:latin typeface="Century Gothic" panose="020B0502020202020204" pitchFamily="34" charset="0"/>
              </a:rPr>
              <a:t>       </a:t>
            </a:r>
          </a:p>
          <a:p>
            <a:pPr marL="457200" indent="-4572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sr-Latn-RS" altLang="sr-Latn-RS" sz="3200" dirty="0" smtClean="0">
                <a:latin typeface="Century Gothic" panose="020B0502020202020204" pitchFamily="34" charset="0"/>
              </a:rPr>
              <a:t>...</a:t>
            </a:r>
          </a:p>
          <a:p>
            <a:pPr marL="457200" indent="-4572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sr-Latn-RS" altLang="sr-Latn-RS" sz="3200" dirty="0" smtClean="0">
              <a:latin typeface="Century Gothic" panose="020B0502020202020204" pitchFamily="34" charset="0"/>
            </a:endParaRPr>
          </a:p>
          <a:p>
            <a:pPr marL="457200" indent="-4572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sr-Latn-RS" altLang="sr-Latn-RS" sz="3200" dirty="0" smtClean="0">
                <a:latin typeface="Century Gothic" panose="020B0502020202020204" pitchFamily="34" charset="0"/>
              </a:rPr>
              <a:t>...</a:t>
            </a:r>
          </a:p>
          <a:p>
            <a:pPr marL="457200" indent="-4572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altLang="sr-Latn-RS" sz="32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48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224947"/>
            <a:ext cx="1526874" cy="54346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17320" y="4559300"/>
            <a:ext cx="664234" cy="51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150635"/>
            <a:ext cx="11593901" cy="681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-17252" y="1098432"/>
            <a:ext cx="12226660" cy="5733690"/>
            <a:chOff x="-17252" y="1098432"/>
            <a:chExt cx="12226660" cy="5733690"/>
          </a:xfrm>
        </p:grpSpPr>
        <p:sp>
          <p:nvSpPr>
            <p:cNvPr id="2" name="TextBox 1"/>
            <p:cNvSpPr txBox="1"/>
            <p:nvPr/>
          </p:nvSpPr>
          <p:spPr>
            <a:xfrm>
              <a:off x="-17252" y="1098432"/>
              <a:ext cx="15924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4800" b="1" dirty="0" smtClean="0">
                  <a:solidFill>
                    <a:srgbClr val="00B050"/>
                  </a:solidFill>
                  <a:latin typeface="Century Gothic" panose="020B0502020202020204" pitchFamily="34" charset="0"/>
                </a:rPr>
                <a:t>2026</a:t>
              </a:r>
              <a:endParaRPr lang="en-US" sz="4800" b="1" dirty="0">
                <a:solidFill>
                  <a:srgbClr val="00B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68800" y="6462790"/>
              <a:ext cx="7840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CC00"/>
                  </a:solidFill>
                  <a:latin typeface="Century Gothic" panose="020B0502020202020204" pitchFamily="34" charset="0"/>
                </a:rPr>
                <a:t>XVII International Symposium, Novi Sad, 14th and 15th October 2026.</a:t>
              </a:r>
            </a:p>
          </p:txBody>
        </p:sp>
        <p:pic>
          <p:nvPicPr>
            <p:cNvPr id="1026" name="Picture 5" descr="Description: \\Server\skupovi\2012\Road Safety\prvo obavestenje i program\logo ftnn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2" t="8911" r="8722" b="8911"/>
            <a:stretch>
              <a:fillRect/>
            </a:stretch>
          </p:blipFill>
          <p:spPr bwMode="auto">
            <a:xfrm>
              <a:off x="91027" y="6310403"/>
              <a:ext cx="3619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4" descr="Description: Saobracajni fakultet log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977" y="6310403"/>
              <a:ext cx="385763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3" descr="https://upload.wikimedia.org/wikipedia/sr/thumb/c/c4/%D0%9A%D0%9F%D0%A3_%D0%91%D0%B5%D0%BE%D0%B3%D1%80%D0%B0%D0%B4_%28%D0%BB%D0%BE%D0%B3%D0%BE%29.png/250px-%D0%9A%D0%9F%D0%A3_%D0%91%D0%B5%D0%BE%D0%B3%D1%80%D0%B0%D0%B4_%28%D0%BB%D0%BE%D0%B3%D0%BE%29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173" y="6322769"/>
              <a:ext cx="291320" cy="349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 descr="Logo_AB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90" y="6346169"/>
              <a:ext cx="326184" cy="32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1" descr="Description: C:\Users\Marija BBN\Desktop\logo ubss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6703" y="6325988"/>
              <a:ext cx="305616" cy="3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3658" y="6247377"/>
              <a:ext cx="210968" cy="413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1155" y="6251318"/>
              <a:ext cx="624398" cy="409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itle 3"/>
          <p:cNvSpPr txBox="1">
            <a:spLocks/>
          </p:cNvSpPr>
          <p:nvPr/>
        </p:nvSpPr>
        <p:spPr bwMode="auto">
          <a:xfrm>
            <a:off x="1828800" y="484414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3600" b="1" dirty="0" smtClean="0">
                <a:latin typeface="Century Gothic" panose="020B0502020202020204" pitchFamily="34" charset="0"/>
              </a:rPr>
              <a:t>Conclusion/Zaključak</a:t>
            </a:r>
            <a:endParaRPr lang="en-US" altLang="sr-Latn-RS" sz="3600" b="1" dirty="0">
              <a:latin typeface="Century Gothic" panose="020B0502020202020204" pitchFamily="34" charset="0"/>
            </a:endParaRP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1828800" y="1549400"/>
            <a:ext cx="8229600" cy="3302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sr-Latn-RS" altLang="sr-Latn-RS" sz="3200" dirty="0" smtClean="0">
                <a:latin typeface="Century Gothic" panose="020B0502020202020204" pitchFamily="34" charset="0"/>
              </a:rPr>
              <a:t>...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sr-Latn-RS" altLang="sr-Latn-RS" sz="3200" dirty="0" smtClean="0">
                <a:latin typeface="Century Gothic" panose="020B0502020202020204" pitchFamily="34" charset="0"/>
              </a:rPr>
              <a:t>       </a:t>
            </a:r>
          </a:p>
          <a:p>
            <a:pPr marL="457200" indent="-4572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sr-Latn-RS" altLang="sr-Latn-RS" sz="3200" dirty="0" smtClean="0">
                <a:latin typeface="Century Gothic" panose="020B0502020202020204" pitchFamily="34" charset="0"/>
              </a:rPr>
              <a:t>...</a:t>
            </a:r>
          </a:p>
          <a:p>
            <a:pPr marL="457200" indent="-4572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sr-Latn-RS" altLang="sr-Latn-RS" sz="3200" dirty="0" smtClean="0">
              <a:latin typeface="Century Gothic" panose="020B0502020202020204" pitchFamily="34" charset="0"/>
            </a:endParaRPr>
          </a:p>
          <a:p>
            <a:pPr marL="457200" indent="-4572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sr-Latn-RS" altLang="sr-Latn-RS" sz="3200" dirty="0" smtClean="0">
                <a:latin typeface="Century Gothic" panose="020B0502020202020204" pitchFamily="34" charset="0"/>
              </a:rPr>
              <a:t>...</a:t>
            </a:r>
          </a:p>
          <a:p>
            <a:pPr marL="457200" indent="-4572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altLang="sr-Latn-RS" sz="32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40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224947"/>
            <a:ext cx="1526874" cy="54346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17320" y="4559300"/>
            <a:ext cx="664234" cy="51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150635"/>
            <a:ext cx="11593901" cy="681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-17252" y="1098432"/>
            <a:ext cx="12226660" cy="5733690"/>
            <a:chOff x="-17252" y="1098432"/>
            <a:chExt cx="12226660" cy="5733690"/>
          </a:xfrm>
        </p:grpSpPr>
        <p:sp>
          <p:nvSpPr>
            <p:cNvPr id="2" name="TextBox 1"/>
            <p:cNvSpPr txBox="1"/>
            <p:nvPr/>
          </p:nvSpPr>
          <p:spPr>
            <a:xfrm>
              <a:off x="-17252" y="1098432"/>
              <a:ext cx="15924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4800" b="1" dirty="0" smtClean="0">
                  <a:solidFill>
                    <a:srgbClr val="00B050"/>
                  </a:solidFill>
                  <a:latin typeface="Century Gothic" panose="020B0502020202020204" pitchFamily="34" charset="0"/>
                </a:rPr>
                <a:t>2026</a:t>
              </a:r>
              <a:endParaRPr lang="en-US" sz="4800" b="1" dirty="0">
                <a:solidFill>
                  <a:srgbClr val="00B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68800" y="6462790"/>
              <a:ext cx="7840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CC00"/>
                  </a:solidFill>
                  <a:latin typeface="Century Gothic" panose="020B0502020202020204" pitchFamily="34" charset="0"/>
                </a:rPr>
                <a:t>XVII International Symposium, Novi Sad, 14th and 15th October 2026.</a:t>
              </a:r>
            </a:p>
          </p:txBody>
        </p:sp>
        <p:pic>
          <p:nvPicPr>
            <p:cNvPr id="1026" name="Picture 5" descr="Description: \\Server\skupovi\2012\Road Safety\prvo obavestenje i program\logo ftnn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2" t="8911" r="8722" b="8911"/>
            <a:stretch>
              <a:fillRect/>
            </a:stretch>
          </p:blipFill>
          <p:spPr bwMode="auto">
            <a:xfrm>
              <a:off x="91027" y="6310403"/>
              <a:ext cx="3619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4" descr="Description: Saobracajni fakultet log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977" y="6310403"/>
              <a:ext cx="385763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3" descr="https://upload.wikimedia.org/wikipedia/sr/thumb/c/c4/%D0%9A%D0%9F%D0%A3_%D0%91%D0%B5%D0%BE%D0%B3%D1%80%D0%B0%D0%B4_%28%D0%BB%D0%BE%D0%B3%D0%BE%29.png/250px-%D0%9A%D0%9F%D0%A3_%D0%91%D0%B5%D0%BE%D0%B3%D1%80%D0%B0%D0%B4_%28%D0%BB%D0%BE%D0%B3%D0%BE%29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173" y="6322769"/>
              <a:ext cx="291320" cy="349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 descr="Logo_AB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90" y="6346169"/>
              <a:ext cx="326184" cy="32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1" descr="Description: C:\Users\Marija BBN\Desktop\logo ubss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6703" y="6325988"/>
              <a:ext cx="305616" cy="3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3658" y="6247377"/>
              <a:ext cx="210968" cy="413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1155" y="6251318"/>
              <a:ext cx="624398" cy="409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705100" y="2364014"/>
            <a:ext cx="8229600" cy="23749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sr-Latn-RS" sz="40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en-US" altLang="sr-Latn-RS" sz="40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sr-Latn-RS" altLang="sr-Latn-RS" sz="4000" b="1" dirty="0" smtClean="0">
                <a:latin typeface="Century Gothic" panose="020B0502020202020204" pitchFamily="34" charset="0"/>
              </a:rPr>
              <a:t>HVALA NA PAŽNJI</a:t>
            </a:r>
            <a:r>
              <a:rPr lang="sr-Cyrl-RS" altLang="sr-Latn-RS" sz="4000" b="1" dirty="0" smtClean="0">
                <a:latin typeface="Century Gothic" panose="020B0502020202020204" pitchFamily="34" charset="0"/>
              </a:rPr>
              <a:t>…</a:t>
            </a:r>
            <a:br>
              <a:rPr lang="sr-Cyrl-RS" altLang="sr-Latn-RS" sz="4000" b="1" dirty="0" smtClean="0">
                <a:latin typeface="Century Gothic" panose="020B0502020202020204" pitchFamily="34" charset="0"/>
              </a:rPr>
            </a:br>
            <a:r>
              <a:rPr lang="sr-Cyrl-RS" altLang="sr-Latn-RS" sz="4000" b="1" dirty="0" smtClean="0">
                <a:latin typeface="Century Gothic" panose="020B0502020202020204" pitchFamily="34" charset="0"/>
              </a:rPr>
              <a:t/>
            </a:r>
            <a:br>
              <a:rPr lang="sr-Cyrl-RS" altLang="sr-Latn-RS" sz="4000" b="1" dirty="0" smtClean="0">
                <a:latin typeface="Century Gothic" panose="020B0502020202020204" pitchFamily="34" charset="0"/>
              </a:rPr>
            </a:br>
            <a:r>
              <a:rPr lang="en-US" altLang="sr-Latn-RS" sz="4000" b="1" dirty="0" smtClean="0">
                <a:latin typeface="Century Gothic" panose="020B0502020202020204" pitchFamily="34" charset="0"/>
              </a:rPr>
              <a:t>THANK YOU FOR YOUR ATTENTION …</a:t>
            </a:r>
            <a:r>
              <a:rPr lang="en-US" altLang="sr-Latn-RS" sz="40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US" altLang="sr-Latn-RS" sz="4000" b="1" dirty="0" smtClean="0">
                <a:latin typeface="Cambria" panose="02040503050406030204" pitchFamily="18" charset="0"/>
                <a:cs typeface="Arial" panose="020B0604020202020204" pitchFamily="34" charset="0"/>
              </a:rPr>
            </a:br>
            <a:endParaRPr lang="en-US" altLang="sr-Latn-RS" sz="4000" b="1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153</Words>
  <Application>Microsoft Office PowerPoint</Application>
  <PresentationFormat>Widescreen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HVALA NA PAŽNJI…  THANK YOU FOR YOUR ATTENTION 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Svetlana Backalic</dc:creator>
  <cp:lastModifiedBy>Svetlana</cp:lastModifiedBy>
  <cp:revision>15</cp:revision>
  <dcterms:created xsi:type="dcterms:W3CDTF">2014-10-02T18:36:45Z</dcterms:created>
  <dcterms:modified xsi:type="dcterms:W3CDTF">2026-05-06T20:43:36Z</dcterms:modified>
</cp:coreProperties>
</file>